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1"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Consolas" panose="020B0609020204030204" pitchFamily="49" charset="0"/>
      <p:regular r:id="rId89"/>
      <p:bold r:id="rId90"/>
      <p:italic r:id="rId91"/>
      <p:boldItalic r:id="rId92"/>
    </p:embeddedFont>
    <p:embeddedFont>
      <p:font typeface="DM Sans"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7035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06.</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dirty="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sentencias de control de flujo condicionales se definen mediante el uso de tres palabras claves reservadas: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if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elif (si no, si)</a:t>
            </a: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else (si no)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447309" y="1816096"/>
            <a:ext cx="38346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edad =  30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if edad &gt;= 18:</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print('Es un adulto’)</a:t>
            </a:r>
            <a:endParaRPr b="1" dirty="0"/>
          </a:p>
          <a:p>
            <a:pPr marL="0" marR="0" lvl="0" indent="0" algn="l" rtl="0">
              <a:lnSpc>
                <a:spcPct val="100000"/>
              </a:lnSpc>
              <a:spcBef>
                <a:spcPts val="0"/>
              </a:spcBef>
              <a:spcAft>
                <a:spcPts val="0"/>
              </a:spcAft>
              <a:buClr>
                <a:schemeClr val="dk1"/>
              </a:buClr>
              <a:buSzPts val="1100"/>
              <a:buFont typeface="Arial"/>
              <a:buNone/>
            </a:pPr>
            <a:r>
              <a:rPr lang="es" sz="1350" b="1" dirty="0">
                <a:latin typeface="DM Sans"/>
                <a:ea typeface="DM Sans"/>
                <a:cs typeface="DM Sans"/>
                <a:sym typeface="DM Sans"/>
              </a:rPr>
              <a:t>    </a:t>
            </a:r>
            <a:r>
              <a:rPr lang="es" sz="1350" b="1" i="0" u="none" strike="noStrike" cap="none" dirty="0">
                <a:solidFill>
                  <a:srgbClr val="000000"/>
                </a:solidFill>
                <a:latin typeface="DM Sans"/>
                <a:ea typeface="DM Sans"/>
                <a:cs typeface="DM Sans"/>
                <a:sym typeface="DM Sans"/>
              </a:rPr>
              <a:t>print</a:t>
            </a:r>
            <a:r>
              <a:rPr lang="es" sz="1350" b="0" i="0" u="none" strike="noStrike" cap="none" dirty="0">
                <a:solidFill>
                  <a:srgbClr val="000000"/>
                </a:solidFill>
                <a:latin typeface="DM Sans"/>
                <a:ea typeface="DM Sans"/>
                <a:cs typeface="DM Sans"/>
                <a:sym typeface="DM Sans"/>
              </a:rPr>
              <a:t>('Se cumple la condición')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El siguiente código nos arrojará un error:</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a = 25</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b = 50</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if b &gt; a:</a:t>
            </a:r>
            <a:endParaRPr sz="1350" b="1">
              <a:latin typeface="DM Sans"/>
              <a:ea typeface="DM Sans"/>
              <a:cs typeface="DM Sans"/>
              <a:sym typeface="DM Sans"/>
            </a:endParaRPr>
          </a:p>
          <a:p>
            <a:pPr marL="0" lvl="0" indent="0" algn="l" rtl="0">
              <a:spcBef>
                <a:spcPts val="0"/>
              </a:spcBef>
              <a:spcAft>
                <a:spcPts val="0"/>
              </a:spcAft>
              <a:buNone/>
            </a:pPr>
            <a:r>
              <a:rPr lang="es" sz="1350" b="1">
                <a:latin typeface="DM Sans"/>
                <a:ea typeface="DM Sans"/>
                <a:cs typeface="DM Sans"/>
                <a:sym typeface="DM Sans"/>
              </a:rPr>
              <a:t>print</a:t>
            </a:r>
            <a:r>
              <a:rPr lang="es" sz="1350">
                <a:latin typeface="DM Sans"/>
                <a:ea typeface="DM Sans"/>
                <a:cs typeface="DM Sans"/>
                <a:sym typeface="DM Sans"/>
              </a:rPr>
              <a:t>("b es más grande que 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Puedes probarlo para verificarlo.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Recordemos que Python admite las condiciones lógicas habituales de las matemáticas: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Es igual a :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No es igual a: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Menos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Menor o igual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que: a &gt;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o igual que: a &gt;=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También</a:t>
            </a:r>
            <a:r>
              <a:rPr lang="es" sz="1350" b="0" i="0" u="none" strike="noStrike" cap="none" dirty="0">
                <a:solidFill>
                  <a:srgbClr val="000000"/>
                </a:solidFill>
                <a:latin typeface="DM Sans"/>
                <a:ea typeface="DM Sans"/>
                <a:cs typeface="DM Sans"/>
                <a:sym typeface="DM Sans"/>
              </a:rPr>
              <a:t> </a:t>
            </a:r>
            <a:r>
              <a:rPr lang="es" sz="1350" dirty="0">
                <a:latin typeface="DM Sans"/>
                <a:ea typeface="DM Sans"/>
                <a:cs typeface="DM Sans"/>
                <a:sym typeface="DM Sans"/>
              </a:rPr>
              <a:t>p</a:t>
            </a:r>
            <a:r>
              <a:rPr lang="es" sz="1350" b="0" i="0" u="none" strike="noStrike" cap="none" dirty="0">
                <a:solidFill>
                  <a:srgbClr val="000000"/>
                </a:solidFill>
                <a:latin typeface="DM Sans"/>
                <a:ea typeface="DM Sans"/>
                <a:cs typeface="DM Sans"/>
                <a:sym typeface="DM Sans"/>
              </a:rPr>
              <a:t>odemos apoyarnos del uso de operadores </a:t>
            </a:r>
            <a:r>
              <a:rPr lang="es" sz="1350" dirty="0">
                <a:latin typeface="DM Sans"/>
                <a:ea typeface="DM Sans"/>
                <a:cs typeface="DM Sans"/>
                <a:sym typeface="DM Sans"/>
              </a:rPr>
              <a:t>lógicos</a:t>
            </a:r>
            <a:r>
              <a:rPr lang="es" sz="1350" b="0" i="0" u="none" strike="noStrike" cap="none" dirty="0">
                <a:solidFill>
                  <a:srgbClr val="000000"/>
                </a:solidFill>
                <a:latin typeface="DM Sans"/>
                <a:ea typeface="DM Sans"/>
                <a:cs typeface="DM Sans"/>
                <a:sym typeface="DM Sans"/>
              </a:rPr>
              <a:t> como ser: AND, OR, NOT.</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AND: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 = 195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b = 30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c = 400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a &gt; b and c &gt; a:</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a:t>
            </a:r>
            <a:r>
              <a:rPr lang="es" sz="1350" b="0" i="0" u="none" strike="noStrike" cap="none" dirty="0">
                <a:solidFill>
                  <a:srgbClr val="000000"/>
                </a:solidFill>
                <a:latin typeface="DM Sans"/>
                <a:ea typeface="DM Sans"/>
                <a:cs typeface="DM Sans"/>
                <a:sym typeface="DM Sans"/>
              </a:rPr>
              <a:t>(“Ambas condiciones son verdaderas")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OR: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50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500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or a &gt; c:</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(“Al menos una de las condiciones es verdadera")</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NOT: </a:t>
            </a:r>
            <a:endParaRPr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x = 10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not x &gt; 15: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print("False")</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1: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if a &gt; b: print(“a es mayor que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330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 if a == b else print("B")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Else</a:t>
            </a:r>
            <a:endParaRPr sz="4000" b="1">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numero =  24</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numero &gt; 36:</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grande")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chico")</a:t>
            </a:r>
            <a:endParaRPr sz="1350" b="1" i="0" u="none" strike="noStrike" cap="none" dirty="0">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Veamos un ejemplo de cómo podemos trabajar con múltiples ifs anidados: </a:t>
            </a:r>
            <a:endParaRPr dirty="0">
              <a:solidFill>
                <a:schemeClr val="dk1"/>
              </a:solidFill>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1</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sz="1350" dirty="0">
                <a:solidFill>
                  <a:schemeClr val="dk1"/>
                </a:solidFill>
                <a:latin typeface="DM Sans"/>
                <a:ea typeface="DM Sans"/>
                <a:cs typeface="DM Sans"/>
                <a:sym typeface="DM Sans"/>
              </a:rPr>
            </a:br>
            <a:r>
              <a:rPr lang="es" sz="1350" dirty="0">
                <a:solidFill>
                  <a:schemeClr val="dk1"/>
                </a:solidFill>
                <a:latin typeface="DM Sans"/>
                <a:ea typeface="DM Sans"/>
                <a:cs typeface="DM Sans"/>
                <a:sym typeface="DM Sans"/>
              </a:rPr>
              <a:t>x = 25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2:</a:t>
            </a: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x = 15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Elif</a:t>
            </a:r>
            <a:endParaRPr sz="4000" b="1" dirty="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8923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a = </a:t>
            </a:r>
            <a:r>
              <a:rPr lang="es" sz="1150" dirty="0">
                <a:solidFill>
                  <a:srgbClr val="D53AA9"/>
                </a:solidFill>
                <a:highlight>
                  <a:srgbClr val="F8F8F8"/>
                </a:highlight>
                <a:latin typeface="Courier New"/>
                <a:ea typeface="Courier New"/>
                <a:cs typeface="Courier New"/>
                <a:sym typeface="Courier New"/>
              </a:rPr>
              <a:t>2</a:t>
            </a:r>
            <a:r>
              <a:rPr lang="es" sz="1150" dirty="0">
                <a:solidFill>
                  <a:schemeClr val="dk1"/>
                </a:solidFill>
                <a:highlight>
                  <a:srgbClr val="F8F8F8"/>
                </a:highlight>
                <a:latin typeface="Courier New"/>
                <a:ea typeface="Courier New"/>
                <a:cs typeface="Courier New"/>
                <a:sym typeface="Courier New"/>
              </a:rPr>
              <a:t> + </a:t>
            </a:r>
            <a:r>
              <a:rPr lang="es" sz="1150" dirty="0">
                <a:solidFill>
                  <a:srgbClr val="D53AA9"/>
                </a:solidFill>
                <a:highlight>
                  <a:srgbClr val="F8F8F8"/>
                </a:highlight>
                <a:latin typeface="Courier New"/>
                <a:ea typeface="Courier New"/>
                <a:cs typeface="Courier New"/>
                <a:sym typeface="Courier New"/>
              </a:rPr>
              <a:t>3</a:t>
            </a:r>
            <a:endParaRPr sz="1150" dirty="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4</a:t>
            </a:r>
            <a:r>
              <a:rPr lang="es" sz="1150" dirty="0">
                <a:solidFill>
                  <a:schemeClr val="dk1"/>
                </a:solidFill>
                <a:highlight>
                  <a:srgbClr val="FFFFFF"/>
                </a:highlight>
                <a:latin typeface="Courier New"/>
                <a:ea typeface="Courier New"/>
                <a:cs typeface="Courier New"/>
                <a:sym typeface="Courier New"/>
              </a:rPr>
              <a:t>: </a:t>
            </a:r>
            <a:endParaRPr sz="1150" dirty="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cuatro"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5</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cinco"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6</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seis"</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else</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"No se cumple la condición"</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dirty="0">
                <a:solidFill>
                  <a:srgbClr val="000000"/>
                </a:solidFill>
                <a:latin typeface="DM Sans"/>
                <a:ea typeface="DM Sans"/>
                <a:cs typeface="DM Sans"/>
                <a:sym typeface="DM Sans"/>
              </a:rPr>
              <a:t>A</a:t>
            </a:r>
            <a:r>
              <a:rPr lang="es" sz="1350" b="0" i="0" u="none" strike="noStrike" cap="none" dirty="0">
                <a:solidFill>
                  <a:srgbClr val="000000"/>
                </a:solidFill>
                <a:latin typeface="DM Sans"/>
                <a:ea typeface="DM Sans"/>
                <a:cs typeface="DM Sans"/>
                <a:sym typeface="DM Sans"/>
              </a:rPr>
              <a:t> está formado por fans de </a:t>
            </a:r>
            <a:r>
              <a:rPr lang="es" sz="1350" b="1" i="0" u="none" strike="noStrike" cap="none" dirty="0">
                <a:solidFill>
                  <a:srgbClr val="000000"/>
                </a:solidFill>
                <a:latin typeface="DM Sans"/>
                <a:ea typeface="DM Sans"/>
                <a:cs typeface="DM Sans"/>
                <a:sym typeface="DM Sans"/>
              </a:rPr>
              <a:t>Marvel</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anterior a la M</a:t>
            </a:r>
            <a:r>
              <a:rPr lang="es" sz="1350" b="0" i="0" u="none" strike="noStrike" cap="none" dirty="0">
                <a:solidFill>
                  <a:srgbClr val="000000"/>
                </a:solidFill>
                <a:latin typeface="DM Sans"/>
                <a:ea typeface="DM Sans"/>
                <a:cs typeface="DM Sans"/>
                <a:sym typeface="DM Sans"/>
              </a:rPr>
              <a:t> y los fans de </a:t>
            </a:r>
            <a:r>
              <a:rPr lang="es" sz="1350" b="1" i="0" u="none" strike="noStrike" cap="none" dirty="0">
                <a:solidFill>
                  <a:srgbClr val="000000"/>
                </a:solidFill>
                <a:latin typeface="DM Sans"/>
                <a:ea typeface="DM Sans"/>
                <a:cs typeface="DM Sans"/>
                <a:sym typeface="DM Sans"/>
              </a:rPr>
              <a:t>Capcom</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posterior a la N</a:t>
            </a:r>
            <a:r>
              <a:rPr lang="es" sz="1350" b="0" i="0" u="none" strike="noStrike" cap="none" dirty="0">
                <a:solidFill>
                  <a:srgbClr val="000000"/>
                </a:solidFill>
                <a:latin typeface="DM Sans"/>
                <a:ea typeface="DM Sans"/>
                <a:cs typeface="DM Sans"/>
                <a:sym typeface="DM Sans"/>
              </a:rPr>
              <a:t> y el grupo </a:t>
            </a:r>
            <a:r>
              <a:rPr lang="es" sz="1350" b="1" i="0" u="none" strike="noStrike" cap="none" dirty="0">
                <a:solidFill>
                  <a:srgbClr val="000000"/>
                </a:solidFill>
                <a:latin typeface="DM Sans"/>
                <a:ea typeface="DM Sans"/>
                <a:cs typeface="DM Sans"/>
                <a:sym typeface="DM Sans"/>
              </a:rPr>
              <a:t>B por el resto</a:t>
            </a:r>
            <a:r>
              <a:rPr lang="es" sz="1350" b="0" i="0" u="none" strike="noStrike" cap="none" dirty="0">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Ej.</a:t>
            </a:r>
            <a:r>
              <a:rPr lang="es" sz="1350" b="0" i="0" u="none" strike="noStrike" cap="none" dirty="0">
                <a:solidFill>
                  <a:srgbClr val="000000"/>
                </a:solidFill>
                <a:latin typeface="DM Sans"/>
                <a:ea typeface="DM Sans"/>
                <a:cs typeface="DM Sans"/>
                <a:sym typeface="DM Sans"/>
              </a:rPr>
              <a: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¿Cómo te llamas?  Alan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¿Cuál es tu preferencia (M o C)?  C</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Tu grupo es 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Para preguntarle al usuario, recuerda usar input.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a:solidFill>
                  <a:schemeClr val="dk1"/>
                </a:solidFill>
                <a:latin typeface="DM Sans"/>
                <a:ea typeface="DM Sans"/>
                <a:cs typeface="DM Sans"/>
                <a:sym typeface="DM Sans"/>
              </a:rPr>
              <a:t>06</a:t>
            </a:r>
            <a:r>
              <a:rPr lang="es" sz="1800" b="1" i="0" u="none" strike="noStrike" cap="none" dirty="0">
                <a:solidFill>
                  <a:schemeClr val="dk1"/>
                </a:solidFill>
                <a:latin typeface="DM Sans"/>
                <a:ea typeface="DM Sans"/>
                <a:cs typeface="DM Sans"/>
                <a:sym typeface="DM Sans"/>
              </a:rPr>
              <a:t>.</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Analicemos qué pasó: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num = 5</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while num &gt; 0:</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print(f'{num}')</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num -= 1</a:t>
            </a:r>
            <a:endParaRPr b="1"/>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    print('Terminó el conteo!')</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413263" y="135842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while n &lt;= 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print('N vale ', 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¿Y un bucle infinito?</a:t>
            </a:r>
            <a:endParaRPr b="1"/>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a:t>
            </a:r>
            <a:r>
              <a:rPr lang="es" sz="1350" b="1" i="0" u="none" strike="noStrike" cap="none">
                <a:solidFill>
                  <a:schemeClr val="dk1"/>
                </a:solidFill>
                <a:latin typeface="DM Sans"/>
                <a:ea typeface="DM Sans"/>
                <a:cs typeface="DM Sans"/>
                <a:sym typeface="DM Sans"/>
              </a:rPr>
              <a:t>while </a:t>
            </a:r>
            <a:r>
              <a:rPr lang="es" sz="1350" b="0" i="0" u="none" strike="noStrike" cap="none">
                <a:solidFill>
                  <a:schemeClr val="dk1"/>
                </a:solidFill>
                <a:latin typeface="DM Sans"/>
                <a:ea typeface="DM Sans"/>
                <a:cs typeface="DM Sans"/>
                <a:sym typeface="DM Sans"/>
              </a:rPr>
              <a:t>True: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print(“Esto es un bucle infinito!!!!!”)</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Veamos un ejemplo:</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chance &lt;= 3:</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txt = input("Escribe SI: ")</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txt == "SI":</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print("Ok, lo conseguiste en el intento", chance)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chance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print("Has agotado tus tres intentos")</a:t>
            </a:r>
            <a:endParaRPr sz="1350" b="0" i="0" u="none" strike="noStrike" cap="none">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rgbClr val="FF0000"/>
                </a:solidFill>
                <a:latin typeface="DM Sans"/>
                <a:ea typeface="DM Sans"/>
                <a:cs typeface="DM Sans"/>
                <a:sym typeface="DM Sans"/>
              </a:rPr>
              <a:t>Voy por AQUÌ</a:t>
            </a:r>
            <a:endParaRPr sz="4000" b="1"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067969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hacer estas acciones Python nos brinda las instrucciones </a:t>
            </a:r>
            <a:r>
              <a:rPr lang="es" sz="1350" b="1">
                <a:latin typeface="DM Sans"/>
                <a:ea typeface="DM Sans"/>
                <a:cs typeface="DM Sans"/>
                <a:sym typeface="DM Sans"/>
              </a:rPr>
              <a:t>break</a:t>
            </a:r>
            <a:r>
              <a:rPr lang="es" sz="1350">
                <a:latin typeface="DM Sans"/>
                <a:ea typeface="DM Sans"/>
                <a:cs typeface="DM Sans"/>
                <a:sym typeface="DM Sans"/>
              </a:rPr>
              <a:t>, </a:t>
            </a:r>
            <a:r>
              <a:rPr lang="es" sz="1350" b="1">
                <a:latin typeface="DM Sans"/>
                <a:ea typeface="DM Sans"/>
                <a:cs typeface="DM Sans"/>
                <a:sym typeface="DM Sans"/>
              </a:rPr>
              <a:t>continue </a:t>
            </a:r>
            <a:r>
              <a:rPr lang="es" sz="1350">
                <a:latin typeface="DM Sans"/>
                <a:ea typeface="DM Sans"/>
                <a:cs typeface="DM Sans"/>
                <a:sym typeface="DM Sans"/>
              </a:rPr>
              <a:t>y </a:t>
            </a:r>
            <a:r>
              <a:rPr lang="es" sz="1350" b="1">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Salimos del bucle cuando </a:t>
            </a:r>
            <a:r>
              <a:rPr lang="es" sz="1350" b="1" i="0" u="none" strike="noStrike" cap="none" dirty="0">
                <a:solidFill>
                  <a:srgbClr val="000000"/>
                </a:solidFill>
                <a:latin typeface="DM Sans"/>
                <a:ea typeface="DM Sans"/>
                <a:cs typeface="DM Sans"/>
                <a:sym typeface="DM Sans"/>
              </a:rPr>
              <a:t>i </a:t>
            </a:r>
            <a:r>
              <a:rPr lang="es" sz="1350" b="0" i="0" u="none" strike="noStrike" cap="none" dirty="0">
                <a:solidFill>
                  <a:srgbClr val="000000"/>
                </a:solidFill>
                <a:latin typeface="DM Sans"/>
                <a:ea typeface="DM Sans"/>
                <a:cs typeface="DM Sans"/>
                <a:sym typeface="DM Sans"/>
              </a:rPr>
              <a:t>es igual a </a:t>
            </a:r>
            <a:r>
              <a:rPr lang="es" sz="1350" b="1" i="0" u="none" strike="noStrike" cap="none" dirty="0">
                <a:solidFill>
                  <a:srgbClr val="000000"/>
                </a:solidFill>
                <a:latin typeface="DM Sans"/>
                <a:ea typeface="DM Sans"/>
                <a:cs typeface="DM Sans"/>
                <a:sym typeface="DM Sans"/>
              </a:rPr>
              <a:t>3</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x = 5</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x -= 1</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print("Fin del bucle")</a:t>
            </a:r>
            <a:endParaRPr sz="1450" i="0" u="none" strike="noStrike" cap="non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un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continue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Ejecuta el código para analizar las diferencias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rgbClr val="B7B7B7"/>
                </a:solidFill>
                <a:latin typeface="DM Sans"/>
                <a:ea typeface="DM Sans"/>
                <a:cs typeface="DM Sans"/>
                <a:sym typeface="DM Sans"/>
              </a:rPr>
              <a:t>¿Qué pasó en este ejemplo?</a:t>
            </a:r>
            <a:br>
              <a:rPr lang="es" sz="2500" b="0" i="0" u="none" strike="noStrike" cap="none">
                <a:solidFill>
                  <a:srgbClr val="B7B7B7"/>
                </a:solidFill>
                <a:latin typeface="DM Sans"/>
                <a:ea typeface="DM Sans"/>
                <a:cs typeface="DM Sans"/>
                <a:sym typeface="DM Sans"/>
              </a:rPr>
            </a:br>
            <a:r>
              <a:rPr lang="es" sz="2500" i="0" u="none" strike="noStrike" cap="none">
                <a:solidFill>
                  <a:srgbClr val="B7B7B7"/>
                </a:solidFill>
                <a:latin typeface="Consolas"/>
                <a:ea typeface="Consolas"/>
                <a:cs typeface="Consolas"/>
                <a:sym typeface="Consolas"/>
              </a:rPr>
              <a:t>c = -3</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while c &lt; 10:</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c += 1</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if c == 2:</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pass</a:t>
            </a:r>
            <a:endParaRPr>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a:solidFill>
                  <a:srgbClr val="B7B7B7"/>
                </a:solidFill>
                <a:latin typeface="Consolas"/>
                <a:ea typeface="Consolas"/>
                <a:cs typeface="Consolas"/>
                <a:sym typeface="Consolas"/>
              </a:rPr>
              <a:t>    print('c vale', c)</a:t>
            </a:r>
            <a:endParaRPr sz="2500" i="0" u="none" strike="noStrike" cap="none">
              <a:solidFill>
                <a:srgbClr val="B7B7B7"/>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For (repetir pero sabiendo la cantidad)</a:t>
            </a:r>
            <a:endParaRPr sz="4000" b="1" dirty="0">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lang="es" sz="1350" b="0" i="0" u="none" strike="noStrike" cap="none">
                <a:solidFill>
                  <a:srgbClr val="000000"/>
                </a:solidFill>
                <a:latin typeface="DM Sans"/>
                <a:ea typeface="DM Sans"/>
                <a:cs typeface="DM Sans"/>
                <a:sym typeface="DM Sans"/>
              </a:rPr>
              <a:t> se pueden aplicar una serie de operaciones.</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lista = [1,2,3,4,5]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valor in lista: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print('Soy un item de la lista y valgo',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lista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 in lista:</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valgo', num)</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print('Soy un valor de la lista y ahora valgo', num)</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a:t>
            </a:r>
            <a:endParaRPr sz="1400" b="1" i="0" u="none" strike="noStrike" cap="none" dirty="0">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range(0,10000)</a:t>
            </a:r>
            <a:endParaRPr sz="1400" b="1" i="0" u="none" strike="noStrike" cap="none" dirty="0">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473350" y="21598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Igual que en la sentencia while podemos usar un else al final de la iteración.</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for numero in range(10):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print('Numero vale',numero)</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print("Se terminó de iterar y numero vale: ", numero)</a:t>
            </a:r>
            <a:endParaRPr sz="1350" b="1" i="0" u="none" strike="noStrike" cap="none" dirty="0">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Escribir la letra de la canción </a:t>
            </a:r>
            <a:r>
              <a:rPr lang="es" sz="1350" b="0" i="1" u="none" strike="noStrike" cap="none">
                <a:solidFill>
                  <a:srgbClr val="000000"/>
                </a:solidFill>
                <a:latin typeface="DM Sans"/>
                <a:ea typeface="DM Sans"/>
                <a:cs typeface="DM Sans"/>
                <a:sym typeface="DM Sans"/>
              </a:rPr>
              <a:t>Me gusta </a:t>
            </a:r>
            <a:r>
              <a:rPr lang="es" sz="1350" b="0" i="0" u="none" strike="noStrike" cap="none">
                <a:solidFill>
                  <a:srgbClr val="000000"/>
                </a:solidFill>
                <a:latin typeface="DM Sans"/>
                <a:ea typeface="DM Sans"/>
                <a:cs typeface="DM Sans"/>
                <a:sym typeface="DM Sans"/>
              </a:rPr>
              <a:t>de Manu Chao, utilizando la sentencia de iteración for: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a:t>
            </a:r>
            <a:r>
              <a:rPr lang="es" sz="1350" b="0" i="0" u="sng" strike="noStrike" cap="none">
                <a:solidFill>
                  <a:schemeClr val="hlink"/>
                </a:solidFill>
                <a:latin typeface="DM Sans"/>
                <a:ea typeface="DM Sans"/>
                <a:cs typeface="DM Sans"/>
                <a:sym typeface="DM Sans"/>
                <a:hlinkClick r:id="rId4"/>
              </a:rPr>
              <a:t>https://www.letras.com/manu-chao/7352/</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a:solidFill>
                  <a:srgbClr val="000000"/>
                </a:solidFill>
                <a:latin typeface="DM Sans"/>
                <a:ea typeface="DM Sans"/>
                <a:cs typeface="DM Sans"/>
                <a:sym typeface="DM Sans"/>
              </a:rPr>
              <a:t>Importante: </a:t>
            </a:r>
            <a:r>
              <a:rPr lang="es" sz="1350" b="0" i="0" u="none" strike="noStrike" cap="none">
                <a:solidFill>
                  <a:srgbClr val="000000"/>
                </a:solidFill>
                <a:latin typeface="DM Sans"/>
                <a:ea typeface="DM Sans"/>
                <a:cs typeface="DM Sans"/>
                <a:sym typeface="DM Sans"/>
              </a:rPr>
              <a:t>Deberán crear también una lista con los párrafos de la canción para poder imprimirlos correctamente por pantalla.</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Ejemplo: </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gustan los aviones,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viajar,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mañana,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el viento,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soñar, me gustas tú</a:t>
            </a:r>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Me gusta la mar, me gustas tú</a:t>
            </a:r>
            <a:endParaRPr sz="1350" b="0" i="0" u="none" strike="noStrike" cap="none">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4895</Words>
  <Application>Microsoft Office PowerPoint</Application>
  <PresentationFormat>On-screen Show (16:9)</PresentationFormat>
  <Paragraphs>587</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Consolas</vt:lpstr>
      <vt:lpstr>Courier New</vt:lpstr>
      <vt:lpstr>DM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Bustos, David</cp:lastModifiedBy>
  <cp:revision>5</cp:revision>
  <dcterms:modified xsi:type="dcterms:W3CDTF">2024-03-22T01:33:22Z</dcterms:modified>
</cp:coreProperties>
</file>